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801600" cy="9601200" type="A3"/>
  <p:notesSz cx="6797675" cy="99266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6D4449-35EE-6D51-814E-1746E69EF3EB}" name="Carly Lassig" initials="CL" userId="S::classig@downsyndromeqld.org.au::b1da2f9a-bc5b-4166-b435-54f7ab5a4fb5" providerId="AD"/>
  <p188:author id="{55FD0DD0-55A7-6AD9-4C43-AC53CCC54C40}" name="Chris McMillan" initials="CM" userId="S::cmcmillan@downsyndromeqld.org.au::103ba8e3-68c4-4ada-bee4-f598ab5be70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2F641D"/>
    <a:srgbClr val="9EB16F"/>
    <a:srgbClr val="D45500"/>
    <a:srgbClr val="90B000"/>
    <a:srgbClr val="78A200"/>
    <a:srgbClr val="700060"/>
    <a:srgbClr val="D6D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93" autoAdjust="0"/>
  </p:normalViewPr>
  <p:slideViewPr>
    <p:cSldViewPr snapToGrid="0">
      <p:cViewPr varScale="1">
        <p:scale>
          <a:sx n="58" d="100"/>
          <a:sy n="58" d="100"/>
        </p:scale>
        <p:origin x="1507" y="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7375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l">
              <a:defRPr sz="8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7375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r">
              <a:defRPr sz="800"/>
            </a:lvl1pPr>
          </a:lstStyle>
          <a:p>
            <a:fld id="{E6E0A13C-85BD-4B0F-A101-5E22ABEFE84B}" type="datetimeFigureOut">
              <a:rPr lang="en-AU" smtClean="0"/>
              <a:t>22/08/2023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4" tIns="31492" rIns="62984" bIns="31492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77215"/>
            <a:ext cx="5438792" cy="3908730"/>
          </a:xfrm>
          <a:prstGeom prst="rect">
            <a:avLst/>
          </a:prstGeom>
        </p:spPr>
        <p:txBody>
          <a:bodyPr vert="horz" lIns="62984" tIns="31492" rIns="62984" bIns="314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263"/>
            <a:ext cx="2946058" cy="497375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l">
              <a:defRPr sz="8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9263"/>
            <a:ext cx="2946058" cy="497375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r">
              <a:defRPr sz="800"/>
            </a:lvl1pPr>
          </a:lstStyle>
          <a:p>
            <a:fld id="{707C2F94-A660-4559-AFAA-9548E10654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9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C2F94-A660-4559-AFAA-9548E106543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61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4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6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4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5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2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7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3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8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DE42-40C5-4891-92B5-CA6D55DD2347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6A10F-DFF4-43BB-8AB6-A2FAE2A68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aq.org.a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-203635" y="2122286"/>
            <a:ext cx="1228236" cy="301818"/>
          </a:xfrm>
          <a:solidFill>
            <a:srgbClr val="D45500"/>
          </a:solidFill>
        </p:spPr>
        <p:txBody>
          <a:bodyPr>
            <a:noAutofit/>
          </a:bodyPr>
          <a:lstStyle/>
          <a:p>
            <a:r>
              <a:rPr lang="en-US" sz="1500" b="1" dirty="0">
                <a:solidFill>
                  <a:schemeClr val="bg1"/>
                </a:solidFill>
              </a:rPr>
              <a:t>GOALS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64" y="1653927"/>
            <a:ext cx="2356869" cy="320040"/>
          </a:xfrm>
          <a:solidFill>
            <a:srgbClr val="700060"/>
          </a:solidFill>
        </p:spPr>
        <p:txBody>
          <a:bodyPr>
            <a:noAutofit/>
          </a:bodyPr>
          <a:lstStyle/>
          <a:p>
            <a:r>
              <a:rPr lang="en-US" sz="1500" b="1" dirty="0">
                <a:solidFill>
                  <a:schemeClr val="bg1"/>
                </a:solidFill>
              </a:rPr>
              <a:t>Our People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gray">
          <a:xfrm>
            <a:off x="0" y="310959"/>
            <a:ext cx="12801600" cy="74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656565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square" lIns="128016" tIns="64008" rIns="128016" bIns="6400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4000" b="1" dirty="0">
                <a:solidFill>
                  <a:srgbClr val="700060"/>
                </a:solidFill>
                <a:latin typeface="Calibri" pitchFamily="34" charset="0"/>
              </a:rPr>
              <a:t>Strategic Plan – FY23-25</a:t>
            </a:r>
            <a:endParaRPr lang="en-AU" altLang="en-US" sz="4000" b="1" i="1" dirty="0">
              <a:solidFill>
                <a:srgbClr val="700060"/>
              </a:solidFill>
              <a:latin typeface="Calibri" pitchFamily="34" charset="0"/>
            </a:endParaRPr>
          </a:p>
        </p:txBody>
      </p:sp>
      <p:pic>
        <p:nvPicPr>
          <p:cNvPr id="6" name="Picture 27" descr="http://www.dsaq.org.au/images/DSA_QLD_log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85" y="301097"/>
            <a:ext cx="2378481" cy="64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2956393" y="1661632"/>
            <a:ext cx="2341610" cy="330222"/>
          </a:xfrm>
          <a:prstGeom prst="rect">
            <a:avLst/>
          </a:prstGeom>
          <a:solidFill>
            <a:srgbClr val="700060"/>
          </a:solidFill>
        </p:spPr>
        <p:txBody>
          <a:bodyPr vert="horz" lIns="128016" tIns="64008" rIns="128016" bIns="64008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chemeClr val="bg1"/>
                </a:solidFill>
              </a:rPr>
              <a:t>Our Community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778933" y="1659564"/>
            <a:ext cx="2376360" cy="320040"/>
          </a:xfrm>
          <a:prstGeom prst="rect">
            <a:avLst/>
          </a:prstGeom>
          <a:solidFill>
            <a:srgbClr val="700060"/>
          </a:solidFill>
        </p:spPr>
        <p:txBody>
          <a:bodyPr vert="horz" lIns="128016" tIns="64008" rIns="128016" bIns="64008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chemeClr val="bg1"/>
                </a:solidFill>
              </a:rPr>
              <a:t>Our Funding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43899" y="2929954"/>
            <a:ext cx="2357526" cy="191304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ts val="600"/>
              </a:spcBef>
            </a:pPr>
            <a:r>
              <a:rPr lang="en-US" dirty="0"/>
              <a:t>Demonstrate leadership and accountability in living our values</a:t>
            </a:r>
          </a:p>
          <a:p>
            <a:r>
              <a:rPr lang="en-US" dirty="0"/>
              <a:t>Invest in excellence – support our people (staff, volunteers and peer supporters and leaders) by developing their skills and involvement in DSQ</a:t>
            </a:r>
          </a:p>
          <a:p>
            <a:r>
              <a:rPr lang="en-US" dirty="0"/>
              <a:t>Get the mix right – right people, in the right place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948762" y="2929954"/>
            <a:ext cx="2356871" cy="191304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Strengthen our engagement – build productive relationships and partnerships based on mutual respect and understanding</a:t>
            </a:r>
          </a:p>
          <a:p>
            <a:r>
              <a:rPr lang="en-US" dirty="0"/>
              <a:t>Increase our reach across Queensland </a:t>
            </a:r>
          </a:p>
          <a:p>
            <a:r>
              <a:rPr lang="en-US" dirty="0"/>
              <a:t>Increase accessibility to, and knowledge of, our services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0194633" y="2921264"/>
            <a:ext cx="2347394" cy="220732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Simplify our business – streamline and leverage technology</a:t>
            </a:r>
          </a:p>
          <a:p>
            <a:r>
              <a:rPr lang="en-US" dirty="0"/>
              <a:t>Improve reporting of key performance measures to drive decisions</a:t>
            </a:r>
          </a:p>
          <a:p>
            <a:r>
              <a:rPr lang="en-US" dirty="0" err="1"/>
              <a:t>Utilise</a:t>
            </a:r>
            <a:r>
              <a:rPr lang="en-US" dirty="0"/>
              <a:t> our Risk Management Framework to inform decision making</a:t>
            </a:r>
          </a:p>
          <a:p>
            <a:r>
              <a:rPr lang="en-US" dirty="0"/>
              <a:t>Demonstrate compliance with governance requirements and relevant industry standards</a:t>
            </a: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7777172" y="2924630"/>
            <a:ext cx="2356871" cy="191304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Maintain (and grow) existing funding sources and opportunities within our Core services.</a:t>
            </a:r>
          </a:p>
          <a:p>
            <a:r>
              <a:rPr lang="en-US" dirty="0"/>
              <a:t>Identify and pursue new funding sources which align with our Strategy</a:t>
            </a:r>
          </a:p>
          <a:p>
            <a:r>
              <a:rPr lang="en-US" dirty="0"/>
              <a:t>Focus on ROI in the fundraising and </a:t>
            </a:r>
            <a:r>
              <a:rPr lang="en-US"/>
              <a:t>donation space</a:t>
            </a:r>
            <a:endParaRPr lang="en-US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359622" y="2929954"/>
            <a:ext cx="2376813" cy="191304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Continue to improve the reach, delivery, quality and scope of our programs and services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Make it easier to understand what services we provide and who can benefit from them (Service Mapping)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Continue to refine our processes to review our services for viability and value to members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43899" y="4893639"/>
            <a:ext cx="2356408" cy="43966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Implement a consistent employee Performance Planning and Review process, supporting professional development</a:t>
            </a:r>
          </a:p>
          <a:p>
            <a:r>
              <a:rPr lang="en-AU" dirty="0"/>
              <a:t>Continue paid involvement of people with Down syndrome and other intellectual disabilities in our work</a:t>
            </a:r>
          </a:p>
          <a:p>
            <a:r>
              <a:rPr lang="en-AU" dirty="0"/>
              <a:t>Build a volunteer network to support community activities and resource development</a:t>
            </a:r>
          </a:p>
          <a:p>
            <a:r>
              <a:rPr lang="en-AU" dirty="0"/>
              <a:t>Develop strategic collaborations with other state and territory Down syndrome organisations, and with external organisations</a:t>
            </a:r>
          </a:p>
          <a:p>
            <a:r>
              <a:rPr lang="en-AU" dirty="0"/>
              <a:t>Foster internal collaboration to facilitate achievement of organisational strategies</a:t>
            </a:r>
          </a:p>
          <a:p>
            <a:r>
              <a:rPr lang="en-AU" dirty="0"/>
              <a:t>Implement an annual employee engagement survey to harness feedback to foster continual improvement</a:t>
            </a:r>
          </a:p>
          <a:p>
            <a:endParaRPr lang="en-AU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2963984" y="4893638"/>
            <a:ext cx="2332185" cy="43966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Expand our reach across Queensland and develop networks to support services</a:t>
            </a:r>
          </a:p>
          <a:p>
            <a:r>
              <a:rPr lang="en-AU" dirty="0"/>
              <a:t>Establish our expertise in the field of Education through strengthening engagement with the Education sectors and/or broader education, disability, and/or inclusion networks</a:t>
            </a:r>
          </a:p>
          <a:p>
            <a:r>
              <a:rPr lang="en-AU" dirty="0"/>
              <a:t>Develop relationships and referral pathways with external stakeholders to better support families with babies born with Down syndrome and other intellectual disabilities</a:t>
            </a:r>
          </a:p>
          <a:p>
            <a:r>
              <a:rPr lang="en-AU" dirty="0"/>
              <a:t>Increase MyTime numbers to 160 contacts by </a:t>
            </a:r>
            <a:r>
              <a:rPr lang="en-AU" dirty="0" err="1"/>
              <a:t>EoFY</a:t>
            </a:r>
            <a:r>
              <a:rPr lang="en-AU" dirty="0"/>
              <a:t> 2024</a:t>
            </a: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10185157" y="5164016"/>
            <a:ext cx="2356871" cy="41262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Streamline data capture and management</a:t>
            </a:r>
          </a:p>
          <a:p>
            <a:r>
              <a:rPr lang="en-AU" dirty="0"/>
              <a:t>Develop a consistent risk assessment approach across the organisation</a:t>
            </a:r>
          </a:p>
          <a:p>
            <a:r>
              <a:rPr lang="en-AU" dirty="0"/>
              <a:t>Complete audited financial statements by 31st October</a:t>
            </a:r>
          </a:p>
          <a:p>
            <a:r>
              <a:rPr lang="en-AU" dirty="0"/>
              <a:t>Review and update policies and procedures to reflect changes in processes/requirements</a:t>
            </a:r>
          </a:p>
          <a:p>
            <a:r>
              <a:rPr lang="en-AU" dirty="0"/>
              <a:t>Update compliance calendar  annually by mid-June</a:t>
            </a:r>
          </a:p>
          <a:p>
            <a:r>
              <a:rPr lang="en-AU" dirty="0"/>
              <a:t>Increase focus on WHS compliance across organisation</a:t>
            </a:r>
          </a:p>
          <a:p>
            <a:r>
              <a:rPr lang="en-AU" dirty="0"/>
              <a:t>Implement mandatory compliance training</a:t>
            </a: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7785753" y="4893637"/>
            <a:ext cx="2356871" cy="43966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Identify grant opportunities and have a strategic approach to applying for grant funding </a:t>
            </a:r>
          </a:p>
          <a:p>
            <a:r>
              <a:rPr lang="en-AU" dirty="0"/>
              <a:t>Identify and implement opportunities for fee for service revenue</a:t>
            </a:r>
          </a:p>
          <a:p>
            <a:r>
              <a:rPr lang="en-AU" dirty="0"/>
              <a:t>Increase Net contributions by 10% YOY through two new income streams and corporate partnerships</a:t>
            </a:r>
          </a:p>
          <a:p>
            <a:r>
              <a:rPr lang="en-AU" dirty="0"/>
              <a:t>In support of expanding funding opportunities, increase reach and engagement by 10% across all social media and the website</a:t>
            </a:r>
          </a:p>
          <a:p>
            <a:endParaRPr lang="en-AU" dirty="0"/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5366407" y="4893638"/>
            <a:ext cx="2376813" cy="43966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171450" indent="-171450" defTabSz="9144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100">
                <a:cs typeface="Calibri"/>
              </a:defRPr>
            </a:lvl1pPr>
            <a:lvl2pPr marL="457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defTabSz="914400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Establish ourselves as the Peak Body for Intellectual Disability</a:t>
            </a:r>
          </a:p>
          <a:p>
            <a:r>
              <a:rPr lang="en-AU" dirty="0"/>
              <a:t>Expand our services to include support for people with Down syndrome and other intellectual disabilities</a:t>
            </a:r>
          </a:p>
          <a:p>
            <a:r>
              <a:rPr lang="en-AU" dirty="0"/>
              <a:t>Ensure programs and services meet the priority needs of our communities</a:t>
            </a:r>
          </a:p>
          <a:p>
            <a:r>
              <a:rPr lang="en-AU" dirty="0"/>
              <a:t>Collect quantitative and qualitative data to review satisfaction with, and impact of, our services</a:t>
            </a:r>
          </a:p>
          <a:p>
            <a:r>
              <a:rPr lang="en-AU" dirty="0"/>
              <a:t>Increase capacity through diversifying delivery strategies</a:t>
            </a:r>
          </a:p>
          <a:p>
            <a:r>
              <a:rPr lang="en-AU" dirty="0"/>
              <a:t>Continue supporting external research opportunities</a:t>
            </a:r>
          </a:p>
          <a:p>
            <a:r>
              <a:rPr lang="en-AU" dirty="0"/>
              <a:t>Increase sustainability of our programs and services</a:t>
            </a:r>
          </a:p>
          <a:p>
            <a:r>
              <a:rPr lang="en-AU" dirty="0"/>
              <a:t>Ensure our services reflect evidence-based practices</a:t>
            </a:r>
          </a:p>
          <a:p>
            <a:endParaRPr lang="en-AU" dirty="0"/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561392" y="1910704"/>
            <a:ext cx="2356871" cy="975137"/>
          </a:xfrm>
          <a:prstGeom prst="rect">
            <a:avLst/>
          </a:prstGeom>
          <a:solidFill>
            <a:srgbClr val="700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Enable high performance in our people through a supportive culture, professional development and collaboration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2948762" y="1912238"/>
            <a:ext cx="2356871" cy="975136"/>
          </a:xfrm>
          <a:prstGeom prst="rect">
            <a:avLst/>
          </a:prstGeom>
          <a:solidFill>
            <a:srgbClr val="70006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>
                <a:solidFill>
                  <a:schemeClr val="bg1"/>
                </a:solidFill>
              </a:rPr>
              <a:t>Increase our influence and be valued as the trusted leaders in Down syndrome and intellectual disability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0185157" y="1973967"/>
            <a:ext cx="2356869" cy="911873"/>
          </a:xfrm>
          <a:prstGeom prst="rect">
            <a:avLst/>
          </a:prstGeom>
          <a:solidFill>
            <a:srgbClr val="70006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Demonstrate strong governance in everything we do</a:t>
            </a: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7778933" y="1915894"/>
            <a:ext cx="2376362" cy="975136"/>
          </a:xfrm>
          <a:prstGeom prst="rect">
            <a:avLst/>
          </a:prstGeom>
          <a:solidFill>
            <a:srgbClr val="70006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Diversify and grow our funding sources and use our funding wisely.</a:t>
            </a: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5336378" y="1910704"/>
            <a:ext cx="2409804" cy="976670"/>
          </a:xfrm>
          <a:prstGeom prst="rect">
            <a:avLst/>
          </a:prstGeom>
          <a:solidFill>
            <a:srgbClr val="70006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>
                <a:solidFill>
                  <a:schemeClr val="bg1"/>
                </a:solidFill>
              </a:rPr>
              <a:t>Increase our relevance by delivering credible and authoritative advice and valued  services across Qld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 rot="16200000">
            <a:off x="-549855" y="3740855"/>
            <a:ext cx="1913047" cy="294190"/>
          </a:xfrm>
          <a:prstGeom prst="rect">
            <a:avLst/>
          </a:prstGeom>
          <a:solidFill>
            <a:srgbClr val="D45500"/>
          </a:solidFill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solidFill>
                  <a:schemeClr val="bg1"/>
                </a:solidFill>
              </a:rPr>
              <a:t>STRATEGIES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 rot="16200000">
            <a:off x="-1791160" y="6955179"/>
            <a:ext cx="4406468" cy="283381"/>
          </a:xfrm>
          <a:prstGeom prst="rect">
            <a:avLst/>
          </a:prstGeom>
          <a:solidFill>
            <a:srgbClr val="D45500"/>
          </a:solidFill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solidFill>
                  <a:schemeClr val="bg1"/>
                </a:solidFill>
              </a:rPr>
              <a:t>KPIs – FY24</a:t>
            </a: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A109E243-F4B5-46EA-94B5-709EFE65E0E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-58954" y="871129"/>
            <a:ext cx="12817197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rgbClr val="CECCBE"/>
                  </a:outerShdw>
                </a:effectLst>
              </a14:hiddenEffects>
            </a:ext>
          </a:extLst>
        </p:spPr>
        <p:txBody>
          <a:bodyPr wrap="square" lIns="128016" tIns="64008" rIns="128016" bIns="64008">
            <a:spAutoFit/>
          </a:bodyPr>
          <a:lstStyle>
            <a:lvl1pPr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45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i="1" dirty="0">
                <a:solidFill>
                  <a:srgbClr val="9EB16F"/>
                </a:solidFill>
              </a:rPr>
              <a:t> </a:t>
            </a:r>
            <a:r>
              <a:rPr lang="en-US" altLang="en-US" sz="1800" b="1" i="1" dirty="0">
                <a:solidFill>
                  <a:srgbClr val="90B000"/>
                </a:solidFill>
              </a:rPr>
              <a:t>SUPPORTING, ADVOCATING, EMPOWERING</a:t>
            </a:r>
            <a:endParaRPr lang="en-AU" altLang="en-US" sz="1400" b="1" i="1" dirty="0">
              <a:solidFill>
                <a:srgbClr val="90B000"/>
              </a:solidFill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0F65B7A-D985-4B07-96BF-51AF15821813}"/>
              </a:ext>
            </a:extLst>
          </p:cNvPr>
          <p:cNvSpPr txBox="1">
            <a:spLocks/>
          </p:cNvSpPr>
          <p:nvPr/>
        </p:nvSpPr>
        <p:spPr>
          <a:xfrm>
            <a:off x="265025" y="1270322"/>
            <a:ext cx="12277001" cy="353250"/>
          </a:xfrm>
          <a:prstGeom prst="rect">
            <a:avLst/>
          </a:prstGeom>
          <a:solidFill>
            <a:srgbClr val="D45500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b="1" dirty="0">
                <a:solidFill>
                  <a:schemeClr val="bg1"/>
                </a:solidFill>
              </a:rPr>
              <a:t>OUR VALUES : INTEGRITY; PASSION; INCLUSION 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5341117" y="1659076"/>
            <a:ext cx="2409803" cy="341027"/>
          </a:xfrm>
          <a:prstGeom prst="rect">
            <a:avLst/>
          </a:prstGeom>
          <a:solidFill>
            <a:srgbClr val="700060"/>
          </a:solidFill>
        </p:spPr>
        <p:txBody>
          <a:bodyPr vert="horz" lIns="128016" tIns="64008" rIns="128016" bIns="64008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chemeClr val="bg1"/>
                </a:solidFill>
              </a:rPr>
              <a:t>Our Services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0185156" y="1672453"/>
            <a:ext cx="2356871" cy="330222"/>
          </a:xfrm>
          <a:prstGeom prst="rect">
            <a:avLst/>
          </a:prstGeom>
          <a:solidFill>
            <a:srgbClr val="700060"/>
          </a:solidFill>
        </p:spPr>
        <p:txBody>
          <a:bodyPr vert="horz" lIns="128016" tIns="64008" rIns="128016" bIns="64008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b="1" dirty="0">
                <a:solidFill>
                  <a:schemeClr val="bg1"/>
                </a:solidFill>
              </a:rPr>
              <a:t>Our Governance</a:t>
            </a:r>
          </a:p>
        </p:txBody>
      </p:sp>
    </p:spTree>
    <p:extLst>
      <p:ext uri="{BB962C8B-B14F-4D97-AF65-F5344CB8AC3E}">
        <p14:creationId xmlns:p14="http://schemas.microsoft.com/office/powerpoint/2010/main" val="4271882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bb235e-a5bd-4487-949a-1ec39e71e0a4" xsi:nil="true"/>
    <lcf76f155ced4ddcb4097134ff3c332f xmlns="18b46f1b-3a14-48b5-850d-b040998c5130">
      <Terms xmlns="http://schemas.microsoft.com/office/infopath/2007/PartnerControls"/>
    </lcf76f155ced4ddcb4097134ff3c332f>
    <SharedWithUsers xmlns="07bb235e-a5bd-4487-949a-1ec39e71e0a4">
      <UserInfo>
        <DisplayName>Chris McMillan</DisplayName>
        <AccountId>947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2591EBA115344A80AC6001AD66BF4D" ma:contentTypeVersion="17" ma:contentTypeDescription="Create a new document." ma:contentTypeScope="" ma:versionID="60e3657252067a96e4ba989fd53e4f56">
  <xsd:schema xmlns:xsd="http://www.w3.org/2001/XMLSchema" xmlns:xs="http://www.w3.org/2001/XMLSchema" xmlns:p="http://schemas.microsoft.com/office/2006/metadata/properties" xmlns:ns2="07bb235e-a5bd-4487-949a-1ec39e71e0a4" xmlns:ns3="18b46f1b-3a14-48b5-850d-b040998c5130" targetNamespace="http://schemas.microsoft.com/office/2006/metadata/properties" ma:root="true" ma:fieldsID="6c3cdc1bab32b130b3c6d85abf9fb2f2" ns2:_="" ns3:_="">
    <xsd:import namespace="07bb235e-a5bd-4487-949a-1ec39e71e0a4"/>
    <xsd:import namespace="18b46f1b-3a14-48b5-850d-b040998c51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bb235e-a5bd-4487-949a-1ec39e71e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5c8dd3a-69f4-44ec-b551-9b5ab7a3f6a7}" ma:internalName="TaxCatchAll" ma:showField="CatchAllData" ma:web="07bb235e-a5bd-4487-949a-1ec39e71e0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46f1b-3a14-48b5-850d-b040998c51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1f9fb0b-8b46-4cde-a069-19796e9718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F3C50D-B1B5-4CDD-86AD-080617F0B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25CAE2-983A-4549-989E-0DB7AB7AAA3B}">
  <ds:schemaRefs>
    <ds:schemaRef ds:uri="http://purl.org/dc/dcmitype/"/>
    <ds:schemaRef ds:uri="http://www.w3.org/XML/1998/namespace"/>
    <ds:schemaRef ds:uri="07bb235e-a5bd-4487-949a-1ec39e71e0a4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8b46f1b-3a14-48b5-850d-b040998c5130"/>
  </ds:schemaRefs>
</ds:datastoreItem>
</file>

<file path=customXml/itemProps3.xml><?xml version="1.0" encoding="utf-8"?>
<ds:datastoreItem xmlns:ds="http://schemas.openxmlformats.org/officeDocument/2006/customXml" ds:itemID="{77FE1B4A-4C59-4E46-B04E-CFCA199DC6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bb235e-a5bd-4487-949a-1ec39e71e0a4"/>
    <ds:schemaRef ds:uri="18b46f1b-3a14-48b5-850d-b040998c51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624</Words>
  <Application>Microsoft Office PowerPoint</Application>
  <PresentationFormat>A3 Paper (297x420 mm)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GOALS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FY18 GOALS</dc:title>
  <dc:creator>EO</dc:creator>
  <cp:lastModifiedBy>Phoebe Grasmeder</cp:lastModifiedBy>
  <cp:revision>30</cp:revision>
  <cp:lastPrinted>2023-08-13T23:40:44Z</cp:lastPrinted>
  <dcterms:created xsi:type="dcterms:W3CDTF">2017-07-04T00:47:42Z</dcterms:created>
  <dcterms:modified xsi:type="dcterms:W3CDTF">2023-08-21T22:37:24Z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0x010100A22591EBA115344A80AC6001AD66BF4D</vt:lpwstr>
  </property>
  <property fmtid="{D5CDD505-2E9C-101B-9397-08002B2CF9AE}" pid="3" name="MediaServiceImageTags">
    <vt:lpwstr/>
  </property>
</Properties>
</file>